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861" r:id="rId2"/>
    <p:sldId id="1139" r:id="rId3"/>
    <p:sldId id="1161" r:id="rId4"/>
    <p:sldId id="1140" r:id="rId5"/>
    <p:sldId id="1162" r:id="rId6"/>
    <p:sldId id="1163" r:id="rId7"/>
    <p:sldId id="1165" r:id="rId8"/>
    <p:sldId id="1164" r:id="rId9"/>
    <p:sldId id="1166" r:id="rId10"/>
    <p:sldId id="1167" r:id="rId11"/>
    <p:sldId id="1168" r:id="rId12"/>
    <p:sldId id="1153"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5" autoAdjust="0"/>
    <p:restoredTop sz="82507" autoAdjust="0"/>
  </p:normalViewPr>
  <p:slideViewPr>
    <p:cSldViewPr>
      <p:cViewPr varScale="1">
        <p:scale>
          <a:sx n="189" d="100"/>
          <a:sy n="189" d="100"/>
        </p:scale>
        <p:origin x="544" y="16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2/18/22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05325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235732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479779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555677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266223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58323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362326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374724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530067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489496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Thessalonians 1:1-12</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0"/>
            <a:ext cx="269979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Success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35496" y="337220"/>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relationship, such that the Lord God Almighty (The Judge of the world) known as “Father”</a:t>
            </a:r>
          </a:p>
        </p:txBody>
      </p:sp>
      <p:sp>
        <p:nvSpPr>
          <p:cNvPr id="5" name="TextBox 4">
            <a:extLst>
              <a:ext uri="{FF2B5EF4-FFF2-40B4-BE49-F238E27FC236}">
                <a16:creationId xmlns:a16="http://schemas.microsoft.com/office/drawing/2014/main" id="{FB4A53E3-BA27-A049-A19D-F97B69A1DFA2}"/>
              </a:ext>
            </a:extLst>
          </p:cNvPr>
          <p:cNvSpPr txBox="1"/>
          <p:nvPr/>
        </p:nvSpPr>
        <p:spPr>
          <a:xfrm>
            <a:off x="2669241" y="6723"/>
            <a:ext cx="6461536"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A vigorous growing   FAITH    &amp;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D30E84D-4E18-494E-ABEF-45426E81A8F7}"/>
              </a:ext>
            </a:extLst>
          </p:cNvPr>
          <p:cNvSpPr txBox="1"/>
          <p:nvPr/>
        </p:nvSpPr>
        <p:spPr>
          <a:xfrm>
            <a:off x="29362" y="623465"/>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Commended for having a Steadfast Faith that isn’t lessened by persecutions and suffering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faith based on “believing for something”, but based on the Love we have for our Lord</a:t>
            </a:r>
          </a:p>
        </p:txBody>
      </p:sp>
      <p:sp>
        <p:nvSpPr>
          <p:cNvPr id="7" name="TextBox 6">
            <a:extLst>
              <a:ext uri="{FF2B5EF4-FFF2-40B4-BE49-F238E27FC236}">
                <a16:creationId xmlns:a16="http://schemas.microsoft.com/office/drawing/2014/main" id="{AED6952E-6A43-2A41-B300-FD8AD25C87F2}"/>
              </a:ext>
            </a:extLst>
          </p:cNvPr>
          <p:cNvSpPr txBox="1"/>
          <p:nvPr/>
        </p:nvSpPr>
        <p:spPr>
          <a:xfrm>
            <a:off x="0" y="1155931"/>
            <a:ext cx="792087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Persecutions &amp; Sufferings are evidence that we truly are Disciples of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ACC9EF-63B7-B643-B9D5-D77C53F8E458}"/>
              </a:ext>
            </a:extLst>
          </p:cNvPr>
          <p:cNvSpPr txBox="1"/>
          <p:nvPr/>
        </p:nvSpPr>
        <p:spPr>
          <a:xfrm>
            <a:off x="-8728" y="1413234"/>
            <a:ext cx="9139505"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Christian, persecutions &amp; sufferings are a normal and expected part of life.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a privilege to suffer for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baptised into Jesus’s death is to be baptised into His present suffering &amp; into future glory</a:t>
            </a:r>
          </a:p>
        </p:txBody>
      </p:sp>
      <p:sp>
        <p:nvSpPr>
          <p:cNvPr id="12" name="TextBox 11">
            <a:extLst>
              <a:ext uri="{FF2B5EF4-FFF2-40B4-BE49-F238E27FC236}">
                <a16:creationId xmlns:a16="http://schemas.microsoft.com/office/drawing/2014/main" id="{5ADA6958-0E2E-C443-9648-69A74B7B223A}"/>
              </a:ext>
            </a:extLst>
          </p:cNvPr>
          <p:cNvSpPr txBox="1"/>
          <p:nvPr/>
        </p:nvSpPr>
        <p:spPr>
          <a:xfrm>
            <a:off x="3491703" y="1659455"/>
            <a:ext cx="5716325"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God’s righteous judgment:  Worthy to suffer for Jesus</a:t>
            </a:r>
          </a:p>
        </p:txBody>
      </p:sp>
      <p:sp>
        <p:nvSpPr>
          <p:cNvPr id="15" name="TextBox 14">
            <a:extLst>
              <a:ext uri="{FF2B5EF4-FFF2-40B4-BE49-F238E27FC236}">
                <a16:creationId xmlns:a16="http://schemas.microsoft.com/office/drawing/2014/main" id="{189CA441-7FCA-6E40-AF57-037B21AE7A99}"/>
              </a:ext>
            </a:extLst>
          </p:cNvPr>
          <p:cNvSpPr txBox="1"/>
          <p:nvPr/>
        </p:nvSpPr>
        <p:spPr>
          <a:xfrm>
            <a:off x="-8729" y="2195771"/>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don’t </a:t>
            </a:r>
            <a:r>
              <a:rPr lang="en-AU" u="sng" dirty="0">
                <a:solidFill>
                  <a:schemeClr val="bg1"/>
                </a:solidFill>
                <a:latin typeface="Times New Roman" panose="02020603050405020304" pitchFamily="18" charset="0"/>
                <a:cs typeface="Times New Roman" panose="02020603050405020304" pitchFamily="18" charset="0"/>
              </a:rPr>
              <a:t>earn</a:t>
            </a:r>
            <a:r>
              <a:rPr lang="en-AU" dirty="0">
                <a:solidFill>
                  <a:schemeClr val="bg1"/>
                </a:solidFill>
                <a:latin typeface="Times New Roman" panose="02020603050405020304" pitchFamily="18" charset="0"/>
                <a:cs typeface="Times New Roman" panose="02020603050405020304" pitchFamily="18" charset="0"/>
              </a:rPr>
              <a:t> our worthiness by suffering.  We </a:t>
            </a:r>
            <a:r>
              <a:rPr lang="en-AU" b="1" dirty="0">
                <a:solidFill>
                  <a:schemeClr val="bg1"/>
                </a:solidFill>
                <a:latin typeface="Times New Roman" panose="02020603050405020304" pitchFamily="18" charset="0"/>
                <a:cs typeface="Times New Roman" panose="02020603050405020304" pitchFamily="18" charset="0"/>
              </a:rPr>
              <a:t>prove</a:t>
            </a:r>
            <a:r>
              <a:rPr lang="en-AU" dirty="0">
                <a:solidFill>
                  <a:schemeClr val="bg1"/>
                </a:solidFill>
                <a:latin typeface="Times New Roman" panose="02020603050405020304" pitchFamily="18" charset="0"/>
                <a:cs typeface="Times New Roman" panose="02020603050405020304" pitchFamily="18" charset="0"/>
              </a:rPr>
              <a:t> our worthiness in faithful suffering.</a:t>
            </a:r>
          </a:p>
        </p:txBody>
      </p:sp>
      <p:sp>
        <p:nvSpPr>
          <p:cNvPr id="18" name="Rectangle 17">
            <a:extLst>
              <a:ext uri="{FF2B5EF4-FFF2-40B4-BE49-F238E27FC236}">
                <a16:creationId xmlns:a16="http://schemas.microsoft.com/office/drawing/2014/main" id="{33695A94-46A5-BE45-8372-0E99F9E4966E}"/>
              </a:ext>
            </a:extLst>
          </p:cNvPr>
          <p:cNvSpPr/>
          <p:nvPr/>
        </p:nvSpPr>
        <p:spPr>
          <a:xfrm>
            <a:off x="539552" y="3505572"/>
            <a:ext cx="7848872"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since indeed God considers it just to repay with affliction those who afflict you,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and to grant relief to you who are afflicted as well as to us, when the Lord Jesus is revealed from heaven with his mighty angels</a:t>
            </a:r>
            <a:r>
              <a:rPr lang="en-AU" dirty="0"/>
              <a:t> </a:t>
            </a:r>
            <a:endParaRPr lang="en-AU"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F950AD8A-3864-794E-977F-F535EA3714BA}"/>
              </a:ext>
            </a:extLst>
          </p:cNvPr>
          <p:cNvSpPr txBox="1"/>
          <p:nvPr/>
        </p:nvSpPr>
        <p:spPr>
          <a:xfrm>
            <a:off x="755576" y="2551496"/>
            <a:ext cx="7416824" cy="923330"/>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When persecuted:  	we remain steadfast in faith;    we don’t retaliate; </a:t>
            </a:r>
          </a:p>
          <a:p>
            <a:r>
              <a:rPr lang="en-AU" dirty="0">
                <a:solidFill>
                  <a:schemeClr val="bg1"/>
                </a:solidFill>
                <a:latin typeface="Times New Roman" panose="02020603050405020304" pitchFamily="18" charset="0"/>
                <a:cs typeface="Times New Roman" panose="02020603050405020304" pitchFamily="18" charset="0"/>
              </a:rPr>
              <a:t>		we love our enemy;    leave the judgment bit to God;</a:t>
            </a:r>
          </a:p>
          <a:p>
            <a:r>
              <a:rPr lang="en-AU" dirty="0">
                <a:solidFill>
                  <a:schemeClr val="bg1"/>
                </a:solidFill>
                <a:latin typeface="Times New Roman" panose="02020603050405020304" pitchFamily="18" charset="0"/>
                <a:cs typeface="Times New Roman" panose="02020603050405020304" pitchFamily="18" charset="0"/>
              </a:rPr>
              <a:t>		and in the Power of the Holy Spirit, we go on doing good</a:t>
            </a:r>
            <a:endParaRPr lang="en-AU" dirty="0"/>
          </a:p>
        </p:txBody>
      </p:sp>
      <p:sp>
        <p:nvSpPr>
          <p:cNvPr id="19" name="TextBox 18">
            <a:extLst>
              <a:ext uri="{FF2B5EF4-FFF2-40B4-BE49-F238E27FC236}">
                <a16:creationId xmlns:a16="http://schemas.microsoft.com/office/drawing/2014/main" id="{1708E418-40E7-1E47-AFA3-85C7AEE0049F}"/>
              </a:ext>
            </a:extLst>
          </p:cNvPr>
          <p:cNvSpPr txBox="1"/>
          <p:nvPr/>
        </p:nvSpPr>
        <p:spPr>
          <a:xfrm>
            <a:off x="4718" y="4434706"/>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returns, those who are His will be granted relief.</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reject Him, their separation from His glory will be eternal.</a:t>
            </a:r>
          </a:p>
        </p:txBody>
      </p:sp>
    </p:spTree>
    <p:extLst>
      <p:ext uri="{BB962C8B-B14F-4D97-AF65-F5344CB8AC3E}">
        <p14:creationId xmlns:p14="http://schemas.microsoft.com/office/powerpoint/2010/main" val="420962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0"/>
            <a:ext cx="269979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Success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35496" y="337220"/>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relationship, such that the Lord God Almighty (The Judge of the world) known as “Father”</a:t>
            </a:r>
          </a:p>
        </p:txBody>
      </p:sp>
      <p:sp>
        <p:nvSpPr>
          <p:cNvPr id="5" name="TextBox 4">
            <a:extLst>
              <a:ext uri="{FF2B5EF4-FFF2-40B4-BE49-F238E27FC236}">
                <a16:creationId xmlns:a16="http://schemas.microsoft.com/office/drawing/2014/main" id="{FB4A53E3-BA27-A049-A19D-F97B69A1DFA2}"/>
              </a:ext>
            </a:extLst>
          </p:cNvPr>
          <p:cNvSpPr txBox="1"/>
          <p:nvPr/>
        </p:nvSpPr>
        <p:spPr>
          <a:xfrm>
            <a:off x="2669241" y="6723"/>
            <a:ext cx="6461536"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A vigorous growing   FAITH    &amp;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D30E84D-4E18-494E-ABEF-45426E81A8F7}"/>
              </a:ext>
            </a:extLst>
          </p:cNvPr>
          <p:cNvSpPr txBox="1"/>
          <p:nvPr/>
        </p:nvSpPr>
        <p:spPr>
          <a:xfrm>
            <a:off x="29362" y="623465"/>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Commended for having a Steadfast Faith that isn’t lessened by persecutions and suffering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faith based on “believing for something”, but based on the Love we have for our Lord</a:t>
            </a:r>
          </a:p>
        </p:txBody>
      </p:sp>
      <p:sp>
        <p:nvSpPr>
          <p:cNvPr id="7" name="TextBox 6">
            <a:extLst>
              <a:ext uri="{FF2B5EF4-FFF2-40B4-BE49-F238E27FC236}">
                <a16:creationId xmlns:a16="http://schemas.microsoft.com/office/drawing/2014/main" id="{AED6952E-6A43-2A41-B300-FD8AD25C87F2}"/>
              </a:ext>
            </a:extLst>
          </p:cNvPr>
          <p:cNvSpPr txBox="1"/>
          <p:nvPr/>
        </p:nvSpPr>
        <p:spPr>
          <a:xfrm>
            <a:off x="0" y="1155931"/>
            <a:ext cx="792087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Persecutions &amp; Sufferings are evidence that we truly are Disciples of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ACC9EF-63B7-B643-B9D5-D77C53F8E458}"/>
              </a:ext>
            </a:extLst>
          </p:cNvPr>
          <p:cNvSpPr txBox="1"/>
          <p:nvPr/>
        </p:nvSpPr>
        <p:spPr>
          <a:xfrm>
            <a:off x="-8728" y="1413234"/>
            <a:ext cx="9139505"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Christian, persecutions &amp; sufferings are a normal and expected part of life.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a privilege to suffer for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baptised into Jesus’s death is to be baptised into His present suffering &amp; into future glory</a:t>
            </a:r>
          </a:p>
        </p:txBody>
      </p:sp>
      <p:sp>
        <p:nvSpPr>
          <p:cNvPr id="12" name="TextBox 11">
            <a:extLst>
              <a:ext uri="{FF2B5EF4-FFF2-40B4-BE49-F238E27FC236}">
                <a16:creationId xmlns:a16="http://schemas.microsoft.com/office/drawing/2014/main" id="{5ADA6958-0E2E-C443-9648-69A74B7B223A}"/>
              </a:ext>
            </a:extLst>
          </p:cNvPr>
          <p:cNvSpPr txBox="1"/>
          <p:nvPr/>
        </p:nvSpPr>
        <p:spPr>
          <a:xfrm>
            <a:off x="3491703" y="1659455"/>
            <a:ext cx="5716325"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God’s righteous judgment:  Worthy to suffer for Jesus</a:t>
            </a:r>
          </a:p>
        </p:txBody>
      </p:sp>
      <p:sp>
        <p:nvSpPr>
          <p:cNvPr id="15" name="TextBox 14">
            <a:extLst>
              <a:ext uri="{FF2B5EF4-FFF2-40B4-BE49-F238E27FC236}">
                <a16:creationId xmlns:a16="http://schemas.microsoft.com/office/drawing/2014/main" id="{189CA441-7FCA-6E40-AF57-037B21AE7A99}"/>
              </a:ext>
            </a:extLst>
          </p:cNvPr>
          <p:cNvSpPr txBox="1"/>
          <p:nvPr/>
        </p:nvSpPr>
        <p:spPr>
          <a:xfrm>
            <a:off x="-8729" y="2195771"/>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don’t </a:t>
            </a:r>
            <a:r>
              <a:rPr lang="en-AU" u="sng" dirty="0">
                <a:solidFill>
                  <a:schemeClr val="bg1"/>
                </a:solidFill>
                <a:latin typeface="Times New Roman" panose="02020603050405020304" pitchFamily="18" charset="0"/>
                <a:cs typeface="Times New Roman" panose="02020603050405020304" pitchFamily="18" charset="0"/>
              </a:rPr>
              <a:t>earn</a:t>
            </a:r>
            <a:r>
              <a:rPr lang="en-AU" dirty="0">
                <a:solidFill>
                  <a:schemeClr val="bg1"/>
                </a:solidFill>
                <a:latin typeface="Times New Roman" panose="02020603050405020304" pitchFamily="18" charset="0"/>
                <a:cs typeface="Times New Roman" panose="02020603050405020304" pitchFamily="18" charset="0"/>
              </a:rPr>
              <a:t> our worthiness by suffering.  We </a:t>
            </a:r>
            <a:r>
              <a:rPr lang="en-AU" b="1" dirty="0">
                <a:solidFill>
                  <a:schemeClr val="bg1"/>
                </a:solidFill>
                <a:latin typeface="Times New Roman" panose="02020603050405020304" pitchFamily="18" charset="0"/>
                <a:cs typeface="Times New Roman" panose="02020603050405020304" pitchFamily="18" charset="0"/>
              </a:rPr>
              <a:t>prove</a:t>
            </a:r>
            <a:r>
              <a:rPr lang="en-AU" dirty="0">
                <a:solidFill>
                  <a:schemeClr val="bg1"/>
                </a:solidFill>
                <a:latin typeface="Times New Roman" panose="02020603050405020304" pitchFamily="18" charset="0"/>
                <a:cs typeface="Times New Roman" panose="02020603050405020304" pitchFamily="18" charset="0"/>
              </a:rPr>
              <a:t> our worthiness in faithful suffering.</a:t>
            </a:r>
          </a:p>
        </p:txBody>
      </p:sp>
      <p:sp>
        <p:nvSpPr>
          <p:cNvPr id="18" name="Rectangle 17">
            <a:extLst>
              <a:ext uri="{FF2B5EF4-FFF2-40B4-BE49-F238E27FC236}">
                <a16:creationId xmlns:a16="http://schemas.microsoft.com/office/drawing/2014/main" id="{33695A94-46A5-BE45-8372-0E99F9E4966E}"/>
              </a:ext>
            </a:extLst>
          </p:cNvPr>
          <p:cNvSpPr/>
          <p:nvPr/>
        </p:nvSpPr>
        <p:spPr>
          <a:xfrm>
            <a:off x="539552" y="4099065"/>
            <a:ext cx="7007048"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in flaming fire, inflicting vengeance on those who do not know God and on those who do not obey the gospel of our Lord Jesus.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They will suffer the punishment of eternal destruction, away from the presence of the Lord and from the glory of his might</a:t>
            </a:r>
            <a:r>
              <a:rPr lang="en-AU" dirty="0"/>
              <a:t> </a:t>
            </a:r>
            <a:endParaRPr lang="en-AU"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F950AD8A-3864-794E-977F-F535EA3714BA}"/>
              </a:ext>
            </a:extLst>
          </p:cNvPr>
          <p:cNvSpPr txBox="1"/>
          <p:nvPr/>
        </p:nvSpPr>
        <p:spPr>
          <a:xfrm>
            <a:off x="755576" y="2551496"/>
            <a:ext cx="7416824" cy="923330"/>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When persecuted:  	we remain steadfast in faith;    we don’t retaliate; </a:t>
            </a:r>
          </a:p>
          <a:p>
            <a:r>
              <a:rPr lang="en-AU" dirty="0">
                <a:solidFill>
                  <a:schemeClr val="bg1"/>
                </a:solidFill>
                <a:latin typeface="Times New Roman" panose="02020603050405020304" pitchFamily="18" charset="0"/>
                <a:cs typeface="Times New Roman" panose="02020603050405020304" pitchFamily="18" charset="0"/>
              </a:rPr>
              <a:t>		we love our enemy;    leave the judgment bit to God;</a:t>
            </a:r>
          </a:p>
          <a:p>
            <a:r>
              <a:rPr lang="en-AU" dirty="0">
                <a:solidFill>
                  <a:schemeClr val="bg1"/>
                </a:solidFill>
                <a:latin typeface="Times New Roman" panose="02020603050405020304" pitchFamily="18" charset="0"/>
                <a:cs typeface="Times New Roman" panose="02020603050405020304" pitchFamily="18" charset="0"/>
              </a:rPr>
              <a:t>		and in the Power of the Holy Spirit, we go on doing good</a:t>
            </a:r>
            <a:endParaRPr lang="en-AU" dirty="0"/>
          </a:p>
        </p:txBody>
      </p:sp>
      <p:sp>
        <p:nvSpPr>
          <p:cNvPr id="19" name="TextBox 18">
            <a:extLst>
              <a:ext uri="{FF2B5EF4-FFF2-40B4-BE49-F238E27FC236}">
                <a16:creationId xmlns:a16="http://schemas.microsoft.com/office/drawing/2014/main" id="{1708E418-40E7-1E47-AFA3-85C7AEE0049F}"/>
              </a:ext>
            </a:extLst>
          </p:cNvPr>
          <p:cNvSpPr txBox="1"/>
          <p:nvPr/>
        </p:nvSpPr>
        <p:spPr>
          <a:xfrm>
            <a:off x="4495" y="3474826"/>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returns, those who are His will be granted relief.</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reject Him, their separation from His glory will be eternal.</a:t>
            </a:r>
          </a:p>
        </p:txBody>
      </p:sp>
      <p:sp>
        <p:nvSpPr>
          <p:cNvPr id="20" name="TextBox 19">
            <a:extLst>
              <a:ext uri="{FF2B5EF4-FFF2-40B4-BE49-F238E27FC236}">
                <a16:creationId xmlns:a16="http://schemas.microsoft.com/office/drawing/2014/main" id="{1828DCCF-BB00-4B43-8252-F3A6A21742B7}"/>
              </a:ext>
            </a:extLst>
          </p:cNvPr>
          <p:cNvSpPr txBox="1"/>
          <p:nvPr/>
        </p:nvSpPr>
        <p:spPr>
          <a:xfrm>
            <a:off x="-4533" y="5269990"/>
            <a:ext cx="913530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Steadfast Faith is what separates between glory and destruction</a:t>
            </a:r>
          </a:p>
        </p:txBody>
      </p:sp>
    </p:spTree>
    <p:extLst>
      <p:ext uri="{BB962C8B-B14F-4D97-AF65-F5344CB8AC3E}">
        <p14:creationId xmlns:p14="http://schemas.microsoft.com/office/powerpoint/2010/main" val="3319512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0"/>
            <a:ext cx="269979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Success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13223" y="265212"/>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relationship, such that the Lord God Almighty (The Judge of the world) known as “Father”</a:t>
            </a:r>
          </a:p>
        </p:txBody>
      </p:sp>
      <p:sp>
        <p:nvSpPr>
          <p:cNvPr id="5" name="TextBox 4">
            <a:extLst>
              <a:ext uri="{FF2B5EF4-FFF2-40B4-BE49-F238E27FC236}">
                <a16:creationId xmlns:a16="http://schemas.microsoft.com/office/drawing/2014/main" id="{FB4A53E3-BA27-A049-A19D-F97B69A1DFA2}"/>
              </a:ext>
            </a:extLst>
          </p:cNvPr>
          <p:cNvSpPr txBox="1"/>
          <p:nvPr/>
        </p:nvSpPr>
        <p:spPr>
          <a:xfrm>
            <a:off x="2669241" y="6723"/>
            <a:ext cx="6461536"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A vigorous growing   FAITH    &amp;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D30E84D-4E18-494E-ABEF-45426E81A8F7}"/>
              </a:ext>
            </a:extLst>
          </p:cNvPr>
          <p:cNvSpPr txBox="1"/>
          <p:nvPr/>
        </p:nvSpPr>
        <p:spPr>
          <a:xfrm>
            <a:off x="9174" y="481236"/>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Commended for having a Steadfast Faith that isn’t lessened by persecutions and suffering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faith based on “believing for something”, but based on the Love we have for our Lord</a:t>
            </a:r>
          </a:p>
        </p:txBody>
      </p:sp>
      <p:sp>
        <p:nvSpPr>
          <p:cNvPr id="7" name="TextBox 6">
            <a:extLst>
              <a:ext uri="{FF2B5EF4-FFF2-40B4-BE49-F238E27FC236}">
                <a16:creationId xmlns:a16="http://schemas.microsoft.com/office/drawing/2014/main" id="{AED6952E-6A43-2A41-B300-FD8AD25C87F2}"/>
              </a:ext>
            </a:extLst>
          </p:cNvPr>
          <p:cNvSpPr txBox="1"/>
          <p:nvPr/>
        </p:nvSpPr>
        <p:spPr>
          <a:xfrm>
            <a:off x="-20188" y="1013702"/>
            <a:ext cx="792087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Persecutions &amp; Sufferings are evidence that we truly are Disciples of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ACC9EF-63B7-B643-B9D5-D77C53F8E458}"/>
              </a:ext>
            </a:extLst>
          </p:cNvPr>
          <p:cNvSpPr txBox="1"/>
          <p:nvPr/>
        </p:nvSpPr>
        <p:spPr>
          <a:xfrm>
            <a:off x="-28916" y="1271005"/>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Christian, persecutions &amp; sufferings are a normal and expected part of life.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a privilege to suffer for Christ</a:t>
            </a:r>
          </a:p>
        </p:txBody>
      </p:sp>
      <p:sp>
        <p:nvSpPr>
          <p:cNvPr id="12" name="TextBox 11">
            <a:extLst>
              <a:ext uri="{FF2B5EF4-FFF2-40B4-BE49-F238E27FC236}">
                <a16:creationId xmlns:a16="http://schemas.microsoft.com/office/drawing/2014/main" id="{5ADA6958-0E2E-C443-9648-69A74B7B223A}"/>
              </a:ext>
            </a:extLst>
          </p:cNvPr>
          <p:cNvSpPr txBox="1"/>
          <p:nvPr/>
        </p:nvSpPr>
        <p:spPr>
          <a:xfrm>
            <a:off x="3471515" y="1517226"/>
            <a:ext cx="5716325"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God’s righteous judgment:  Worthy to suffer for Jesus</a:t>
            </a:r>
          </a:p>
        </p:txBody>
      </p:sp>
      <p:sp>
        <p:nvSpPr>
          <p:cNvPr id="15" name="TextBox 14">
            <a:extLst>
              <a:ext uri="{FF2B5EF4-FFF2-40B4-BE49-F238E27FC236}">
                <a16:creationId xmlns:a16="http://schemas.microsoft.com/office/drawing/2014/main" id="{189CA441-7FCA-6E40-AF57-037B21AE7A99}"/>
              </a:ext>
            </a:extLst>
          </p:cNvPr>
          <p:cNvSpPr txBox="1"/>
          <p:nvPr/>
        </p:nvSpPr>
        <p:spPr>
          <a:xfrm>
            <a:off x="-20188" y="1787181"/>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don’t </a:t>
            </a:r>
            <a:r>
              <a:rPr lang="en-AU" u="sng" dirty="0">
                <a:solidFill>
                  <a:schemeClr val="bg1"/>
                </a:solidFill>
                <a:latin typeface="Times New Roman" panose="02020603050405020304" pitchFamily="18" charset="0"/>
                <a:cs typeface="Times New Roman" panose="02020603050405020304" pitchFamily="18" charset="0"/>
              </a:rPr>
              <a:t>earn</a:t>
            </a:r>
            <a:r>
              <a:rPr lang="en-AU" dirty="0">
                <a:solidFill>
                  <a:schemeClr val="bg1"/>
                </a:solidFill>
                <a:latin typeface="Times New Roman" panose="02020603050405020304" pitchFamily="18" charset="0"/>
                <a:cs typeface="Times New Roman" panose="02020603050405020304" pitchFamily="18" charset="0"/>
              </a:rPr>
              <a:t> our worthiness by suffering.  We </a:t>
            </a:r>
            <a:r>
              <a:rPr lang="en-AU" b="1" dirty="0">
                <a:solidFill>
                  <a:schemeClr val="bg1"/>
                </a:solidFill>
                <a:latin typeface="Times New Roman" panose="02020603050405020304" pitchFamily="18" charset="0"/>
                <a:cs typeface="Times New Roman" panose="02020603050405020304" pitchFamily="18" charset="0"/>
              </a:rPr>
              <a:t>prove</a:t>
            </a:r>
            <a:r>
              <a:rPr lang="en-AU" dirty="0">
                <a:solidFill>
                  <a:schemeClr val="bg1"/>
                </a:solidFill>
                <a:latin typeface="Times New Roman" panose="02020603050405020304" pitchFamily="18" charset="0"/>
                <a:cs typeface="Times New Roman" panose="02020603050405020304" pitchFamily="18" charset="0"/>
              </a:rPr>
              <a:t> our worthiness in faithful suffering.</a:t>
            </a:r>
          </a:p>
        </p:txBody>
      </p:sp>
      <p:sp>
        <p:nvSpPr>
          <p:cNvPr id="18" name="Rectangle 17">
            <a:extLst>
              <a:ext uri="{FF2B5EF4-FFF2-40B4-BE49-F238E27FC236}">
                <a16:creationId xmlns:a16="http://schemas.microsoft.com/office/drawing/2014/main" id="{33695A94-46A5-BE45-8372-0E99F9E4966E}"/>
              </a:ext>
            </a:extLst>
          </p:cNvPr>
          <p:cNvSpPr/>
          <p:nvPr/>
        </p:nvSpPr>
        <p:spPr>
          <a:xfrm>
            <a:off x="386992" y="3931495"/>
            <a:ext cx="8325144"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b="1" dirty="0">
                <a:latin typeface="Comic Sans MS" panose="030F0902030302020204" pitchFamily="66" charset="0"/>
                <a:ea typeface="Times New Roman" panose="02020603050405020304" pitchFamily="18" charset="0"/>
                <a:cs typeface="Times New Roman" panose="02020603050405020304" pitchFamily="18" charset="0"/>
              </a:rPr>
              <a:t>To this end</a:t>
            </a:r>
            <a:r>
              <a:rPr lang="en-AU" dirty="0">
                <a:latin typeface="Comic Sans MS" panose="030F0902030302020204" pitchFamily="66" charset="0"/>
                <a:ea typeface="Times New Roman" panose="02020603050405020304" pitchFamily="18" charset="0"/>
                <a:cs typeface="Times New Roman" panose="02020603050405020304" pitchFamily="18" charset="0"/>
              </a:rPr>
              <a:t> we always pray for you, that our God may make you worthy of his calling and may fulfill every resolve for good and every work of faith by his power,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so that the name of our Lord Jesus may be glorified in you, and you in him, according to the grace of our God and the Lord Jesus Christ.</a:t>
            </a:r>
            <a:r>
              <a:rPr lang="en-AU" dirty="0"/>
              <a:t> </a:t>
            </a:r>
            <a:endParaRPr lang="en-AU"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F950AD8A-3864-794E-977F-F535EA3714BA}"/>
              </a:ext>
            </a:extLst>
          </p:cNvPr>
          <p:cNvSpPr txBox="1"/>
          <p:nvPr/>
        </p:nvSpPr>
        <p:spPr>
          <a:xfrm>
            <a:off x="744117" y="2142906"/>
            <a:ext cx="7416824" cy="923330"/>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When persecuted:  	We remain steadfast in faith;    We don’t retaliate; </a:t>
            </a:r>
          </a:p>
          <a:p>
            <a:r>
              <a:rPr lang="en-AU" dirty="0">
                <a:solidFill>
                  <a:schemeClr val="bg1"/>
                </a:solidFill>
                <a:latin typeface="Times New Roman" panose="02020603050405020304" pitchFamily="18" charset="0"/>
                <a:cs typeface="Times New Roman" panose="02020603050405020304" pitchFamily="18" charset="0"/>
              </a:rPr>
              <a:t>		We love our enemy;    Leave the judgment bit to God;  and</a:t>
            </a:r>
          </a:p>
          <a:p>
            <a:r>
              <a:rPr lang="en-AU" dirty="0">
                <a:solidFill>
                  <a:schemeClr val="bg1"/>
                </a:solidFill>
                <a:latin typeface="Times New Roman" panose="02020603050405020304" pitchFamily="18" charset="0"/>
                <a:cs typeface="Times New Roman" panose="02020603050405020304" pitchFamily="18" charset="0"/>
              </a:rPr>
              <a:t>		In the Power of the Holy Spirit, we go on doing good</a:t>
            </a:r>
            <a:endParaRPr lang="en-AU" dirty="0"/>
          </a:p>
        </p:txBody>
      </p:sp>
      <p:sp>
        <p:nvSpPr>
          <p:cNvPr id="19" name="TextBox 18">
            <a:extLst>
              <a:ext uri="{FF2B5EF4-FFF2-40B4-BE49-F238E27FC236}">
                <a16:creationId xmlns:a16="http://schemas.microsoft.com/office/drawing/2014/main" id="{1708E418-40E7-1E47-AFA3-85C7AEE0049F}"/>
              </a:ext>
            </a:extLst>
          </p:cNvPr>
          <p:cNvSpPr txBox="1"/>
          <p:nvPr/>
        </p:nvSpPr>
        <p:spPr>
          <a:xfrm>
            <a:off x="-6964" y="3066236"/>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returns, those who are His will be granted relief.</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reject Him, their separation from His glory will be eternal as is their complete ruin.</a:t>
            </a:r>
          </a:p>
        </p:txBody>
      </p:sp>
      <p:sp>
        <p:nvSpPr>
          <p:cNvPr id="20" name="TextBox 19">
            <a:extLst>
              <a:ext uri="{FF2B5EF4-FFF2-40B4-BE49-F238E27FC236}">
                <a16:creationId xmlns:a16="http://schemas.microsoft.com/office/drawing/2014/main" id="{1828DCCF-BB00-4B43-8252-F3A6A21742B7}"/>
              </a:ext>
            </a:extLst>
          </p:cNvPr>
          <p:cNvSpPr txBox="1"/>
          <p:nvPr/>
        </p:nvSpPr>
        <p:spPr>
          <a:xfrm>
            <a:off x="-6964" y="3602762"/>
            <a:ext cx="913530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Steadfast Faith is what separates between glory and destruction</a:t>
            </a:r>
          </a:p>
        </p:txBody>
      </p:sp>
      <p:sp>
        <p:nvSpPr>
          <p:cNvPr id="21" name="TextBox 20">
            <a:extLst>
              <a:ext uri="{FF2B5EF4-FFF2-40B4-BE49-F238E27FC236}">
                <a16:creationId xmlns:a16="http://schemas.microsoft.com/office/drawing/2014/main" id="{E067A19A-9E6A-1F49-B9F6-F9E66DF896B4}"/>
              </a:ext>
            </a:extLst>
          </p:cNvPr>
          <p:cNvSpPr txBox="1"/>
          <p:nvPr/>
        </p:nvSpPr>
        <p:spPr>
          <a:xfrm>
            <a:off x="-241" y="5115557"/>
            <a:ext cx="9135309" cy="646331"/>
          </a:xfrm>
          <a:prstGeom prst="rect">
            <a:avLst/>
          </a:prstGeom>
          <a:noFill/>
          <a:ln>
            <a:noFill/>
          </a:ln>
        </p:spPr>
        <p:txBody>
          <a:bodyPr wrap="square" rtlCol="0">
            <a:spAutoFit/>
          </a:bodyPr>
          <a:lstStyle/>
          <a:p>
            <a:pPr marL="6350" indent="-6350" algn="ctr"/>
            <a:r>
              <a:rPr lang="en-AU" dirty="0">
                <a:solidFill>
                  <a:srgbClr val="FFFF00"/>
                </a:solidFill>
                <a:latin typeface="Times New Roman" panose="02020603050405020304" pitchFamily="18" charset="0"/>
                <a:cs typeface="Times New Roman" panose="02020603050405020304" pitchFamily="18" charset="0"/>
              </a:rPr>
              <a:t>Having a compassion, love and resolve</a:t>
            </a:r>
          </a:p>
          <a:p>
            <a:pPr marL="6350" indent="-6350" algn="ctr"/>
            <a:r>
              <a:rPr lang="en-AU" dirty="0">
                <a:solidFill>
                  <a:srgbClr val="FFFF00"/>
                </a:solidFill>
                <a:latin typeface="Times New Roman" panose="02020603050405020304" pitchFamily="18" charset="0"/>
                <a:cs typeface="Times New Roman" panose="02020603050405020304" pitchFamily="18" charset="0"/>
              </a:rPr>
              <a:t>to share the good news of Jesus, with those who are not yet saved</a:t>
            </a:r>
          </a:p>
        </p:txBody>
      </p:sp>
    </p:spTree>
    <p:extLst>
      <p:ext uri="{BB962C8B-B14F-4D97-AF65-F5344CB8AC3E}">
        <p14:creationId xmlns:p14="http://schemas.microsoft.com/office/powerpoint/2010/main" val="3798132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244752"/>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2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1 </a:t>
            </a:r>
            <a:r>
              <a:rPr lang="en-AU" sz="2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Paul, Silvanus, and Timothy, </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1000"/>
              </a:spcAft>
            </a:pPr>
            <a:r>
              <a:rPr lang="en-AU" sz="2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To the church of the Thessalonians in God our Father and the Lord Jesus Christ: </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1000"/>
              </a:spcAft>
            </a:pPr>
            <a:r>
              <a:rPr lang="en-AU" sz="2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Grace to you and peace from God our Father and the Lord Jesus Christ. </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1000"/>
              </a:spcAft>
            </a:pPr>
            <a:r>
              <a:rPr lang="en-AU" sz="2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200" b="1" baseline="30000" dirty="0">
                <a:solidFill>
                  <a:schemeClr val="bg1"/>
                </a:solidFill>
                <a:latin typeface="Times New Roman" panose="02020603050405020304" pitchFamily="18" charset="0"/>
                <a:ea typeface="Arial" panose="020B0604020202020204" pitchFamily="34" charset="0"/>
              </a:rPr>
              <a:t>3 </a:t>
            </a:r>
            <a:r>
              <a:rPr lang="en-AU" sz="2200" dirty="0">
                <a:solidFill>
                  <a:schemeClr val="bg1"/>
                </a:solidFill>
                <a:latin typeface="Times New Roman" panose="02020603050405020304" pitchFamily="18" charset="0"/>
                <a:ea typeface="Arial" panose="020B0604020202020204" pitchFamily="34" charset="0"/>
              </a:rPr>
              <a:t>We ought always to give thanks to God for you, brothers, as is right, because your faith is growing abundantly, and the love of every one of you for one another is increasing.  </a:t>
            </a:r>
            <a:r>
              <a:rPr lang="en-AU" sz="2200" b="1" baseline="30000" dirty="0">
                <a:solidFill>
                  <a:schemeClr val="bg1"/>
                </a:solidFill>
                <a:latin typeface="Times New Roman" panose="02020603050405020304" pitchFamily="18" charset="0"/>
                <a:ea typeface="Arial" panose="020B0604020202020204" pitchFamily="34" charset="0"/>
              </a:rPr>
              <a:t>4 </a:t>
            </a:r>
            <a:r>
              <a:rPr lang="en-AU" sz="2200" dirty="0">
                <a:solidFill>
                  <a:schemeClr val="bg1"/>
                </a:solidFill>
                <a:latin typeface="Times New Roman" panose="02020603050405020304" pitchFamily="18" charset="0"/>
                <a:ea typeface="Arial" panose="020B0604020202020204" pitchFamily="34" charset="0"/>
              </a:rPr>
              <a:t>Therefore we ourselves boast about you in the churches of God for your steadfastness and faith in all your persecutions and in the afflictions that you are enduring.</a:t>
            </a:r>
            <a:r>
              <a:rPr lang="en-AU" sz="2200" dirty="0">
                <a:solidFill>
                  <a:schemeClr val="bg1"/>
                </a:solidFill>
              </a:rPr>
              <a:t> </a:t>
            </a:r>
            <a:endParaRPr lang="en-AU"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01629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Arial" panose="020B0604020202020204" pitchFamily="34" charset="0"/>
              </a:rPr>
              <a:t>5 </a:t>
            </a:r>
            <a:r>
              <a:rPr lang="en-AU" sz="2800" dirty="0">
                <a:solidFill>
                  <a:schemeClr val="bg1"/>
                </a:solidFill>
                <a:latin typeface="Times New Roman" panose="02020603050405020304" pitchFamily="18" charset="0"/>
                <a:ea typeface="Arial" panose="020B0604020202020204" pitchFamily="34" charset="0"/>
              </a:rPr>
              <a:t>This is evidence of the righteous judgment of God, that you may be considered worthy of the kingdom of God, for which you are also suffering — </a:t>
            </a:r>
            <a:r>
              <a:rPr lang="en-AU" sz="2800" b="1" baseline="30000" dirty="0">
                <a:solidFill>
                  <a:schemeClr val="bg1"/>
                </a:solidFill>
                <a:latin typeface="Times New Roman" panose="02020603050405020304" pitchFamily="18" charset="0"/>
                <a:ea typeface="Arial" panose="020B0604020202020204" pitchFamily="34" charset="0"/>
              </a:rPr>
              <a:t>6 </a:t>
            </a:r>
            <a:r>
              <a:rPr lang="en-AU" sz="2800" dirty="0">
                <a:solidFill>
                  <a:schemeClr val="bg1"/>
                </a:solidFill>
                <a:latin typeface="Times New Roman" panose="02020603050405020304" pitchFamily="18" charset="0"/>
                <a:ea typeface="Arial" panose="020B0604020202020204" pitchFamily="34" charset="0"/>
              </a:rPr>
              <a:t>since indeed God considers it just to repay with affliction those who afflict you, </a:t>
            </a:r>
            <a:r>
              <a:rPr lang="en-AU" sz="2800" b="1" baseline="30000" dirty="0">
                <a:solidFill>
                  <a:schemeClr val="bg1"/>
                </a:solidFill>
                <a:latin typeface="Times New Roman" panose="02020603050405020304" pitchFamily="18" charset="0"/>
                <a:ea typeface="Arial" panose="020B0604020202020204" pitchFamily="34" charset="0"/>
              </a:rPr>
              <a:t>7 </a:t>
            </a:r>
            <a:r>
              <a:rPr lang="en-AU" sz="2800" dirty="0">
                <a:solidFill>
                  <a:schemeClr val="bg1"/>
                </a:solidFill>
                <a:latin typeface="Times New Roman" panose="02020603050405020304" pitchFamily="18" charset="0"/>
                <a:ea typeface="Arial" panose="020B0604020202020204" pitchFamily="34" charset="0"/>
              </a:rPr>
              <a:t>and to grant relief to you who are afflicted as well as to us, when the Lord Jesus is revealed from heaven with his mighty angels </a:t>
            </a:r>
            <a:r>
              <a:rPr lang="en-AU" sz="2800" b="1" baseline="30000" dirty="0">
                <a:solidFill>
                  <a:schemeClr val="bg1"/>
                </a:solidFill>
                <a:latin typeface="Times New Roman" panose="02020603050405020304" pitchFamily="18" charset="0"/>
                <a:ea typeface="Arial" panose="020B0604020202020204" pitchFamily="34" charset="0"/>
              </a:rPr>
              <a:t>8 </a:t>
            </a:r>
            <a:r>
              <a:rPr lang="en-AU" sz="2800" dirty="0">
                <a:solidFill>
                  <a:schemeClr val="bg1"/>
                </a:solidFill>
                <a:latin typeface="Times New Roman" panose="02020603050405020304" pitchFamily="18" charset="0"/>
                <a:ea typeface="Arial" panose="020B0604020202020204" pitchFamily="34" charset="0"/>
              </a:rPr>
              <a:t>in flaming fire, inflicting vengeance on those who do not know God and on those who do not obey the gospel of our Lord Jesus.</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9003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00733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dirty="0">
                <a:solidFill>
                  <a:schemeClr val="bg1"/>
                </a:solidFill>
                <a:latin typeface="Times New Roman" panose="02020603050405020304" pitchFamily="18" charset="0"/>
                <a:ea typeface="Arial" panose="020B0604020202020204" pitchFamily="34" charset="0"/>
              </a:rPr>
              <a:t>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They will suffer the punishment of eternal destruction, away from the presence of the Lord and from the glory of his might,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when he comes on that day to be glorified in his saints, and to be marvelled at among all who have believed, because our testimony to you was believed.  </a:t>
            </a: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To this end we always pray for you, that our God may make you worthy of his calling and may fulfill every resolve for good and every work of faith by his power, </a:t>
            </a:r>
            <a:r>
              <a:rPr lang="en-AU" sz="2800" b="1" baseline="30000" dirty="0">
                <a:solidFill>
                  <a:schemeClr val="bg1"/>
                </a:solidFill>
                <a:latin typeface="Times New Roman" panose="02020603050405020304" pitchFamily="18" charset="0"/>
                <a:ea typeface="Arial" panose="020B0604020202020204" pitchFamily="34" charset="0"/>
              </a:rPr>
              <a:t>12 </a:t>
            </a:r>
            <a:r>
              <a:rPr lang="en-AU" sz="2800" dirty="0">
                <a:solidFill>
                  <a:schemeClr val="bg1"/>
                </a:solidFill>
                <a:latin typeface="Times New Roman" panose="02020603050405020304" pitchFamily="18" charset="0"/>
                <a:ea typeface="Arial" panose="020B0604020202020204" pitchFamily="34" charset="0"/>
              </a:rPr>
              <a:t>so that the name of our Lord Jesus may be glorified in you, and you in him, according to the grace of our God and the Lord Jesus Christ.</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095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0"/>
            <a:ext cx="269979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Success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49387" y="1354218"/>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relationship, such that the Lord God Almighty (The Judge of the world) known as “Father”</a:t>
            </a:r>
          </a:p>
        </p:txBody>
      </p:sp>
      <p:sp>
        <p:nvSpPr>
          <p:cNvPr id="35" name="Rectangle 34">
            <a:extLst>
              <a:ext uri="{FF2B5EF4-FFF2-40B4-BE49-F238E27FC236}">
                <a16:creationId xmlns:a16="http://schemas.microsoft.com/office/drawing/2014/main" id="{A7382B3A-3E88-B144-8478-192358E3B78E}"/>
              </a:ext>
            </a:extLst>
          </p:cNvPr>
          <p:cNvSpPr/>
          <p:nvPr/>
        </p:nvSpPr>
        <p:spPr>
          <a:xfrm>
            <a:off x="107504" y="400110"/>
            <a:ext cx="9023273" cy="923330"/>
          </a:xfrm>
          <a:prstGeom prst="rect">
            <a:avLst/>
          </a:prstGeom>
          <a:solidFill>
            <a:schemeClr val="bg1"/>
          </a:solidFill>
        </p:spPr>
        <p:txBody>
          <a:bodyPr wrap="square">
            <a:spAutoFit/>
          </a:bodyPr>
          <a:lstStyle/>
          <a:p>
            <a:r>
              <a:rPr lang="en-AU" b="1" dirty="0">
                <a:latin typeface="Comic Sans MS" panose="030F0902030302020204" pitchFamily="66" charset="0"/>
                <a:ea typeface="Times New Roman" panose="02020603050405020304" pitchFamily="18" charset="0"/>
                <a:cs typeface="Times New Roman" panose="02020603050405020304" pitchFamily="18" charset="0"/>
              </a:rPr>
              <a:t>1 </a:t>
            </a:r>
            <a:r>
              <a:rPr lang="en-AU" dirty="0">
                <a:latin typeface="Comic Sans MS" panose="030F0902030302020204" pitchFamily="66" charset="0"/>
                <a:ea typeface="Times New Roman" panose="02020603050405020304" pitchFamily="18" charset="0"/>
                <a:cs typeface="Times New Roman" panose="02020603050405020304" pitchFamily="18" charset="0"/>
              </a:rPr>
              <a:t>Paul, Silvanus, and Timothy, </a:t>
            </a:r>
            <a:endParaRPr lang="en-AU" dirty="0">
              <a:latin typeface="Times New Roman" panose="02020603050405020304" pitchFamily="18" charset="0"/>
              <a:ea typeface="Times New Roman" panose="02020603050405020304" pitchFamily="18" charset="0"/>
            </a:endParaRPr>
          </a:p>
          <a:p>
            <a:pPr indent="152400"/>
            <a:r>
              <a:rPr lang="en-AU" dirty="0">
                <a:latin typeface="Comic Sans MS" panose="030F0902030302020204" pitchFamily="66" charset="0"/>
                <a:ea typeface="Times New Roman" panose="02020603050405020304" pitchFamily="18" charset="0"/>
                <a:cs typeface="Times New Roman" panose="02020603050405020304" pitchFamily="18" charset="0"/>
              </a:rPr>
              <a:t>To the church of the Thessalonians </a:t>
            </a:r>
            <a:r>
              <a:rPr lang="en-AU" u="sng" dirty="0">
                <a:latin typeface="Comic Sans MS" panose="030F0902030302020204" pitchFamily="66" charset="0"/>
                <a:ea typeface="Times New Roman" panose="02020603050405020304" pitchFamily="18" charset="0"/>
                <a:cs typeface="Times New Roman" panose="02020603050405020304" pitchFamily="18" charset="0"/>
              </a:rPr>
              <a:t>in</a:t>
            </a:r>
            <a:r>
              <a:rPr lang="en-AU" dirty="0">
                <a:latin typeface="Comic Sans MS" panose="030F0902030302020204" pitchFamily="66" charset="0"/>
                <a:ea typeface="Times New Roman" panose="02020603050405020304" pitchFamily="18" charset="0"/>
                <a:cs typeface="Times New Roman" panose="02020603050405020304" pitchFamily="18" charset="0"/>
              </a:rPr>
              <a:t> God </a:t>
            </a:r>
            <a:r>
              <a:rPr lang="en-AU" b="1" dirty="0">
                <a:latin typeface="Comic Sans MS" panose="030F0902030302020204" pitchFamily="66" charset="0"/>
                <a:ea typeface="Times New Roman" panose="02020603050405020304" pitchFamily="18" charset="0"/>
                <a:cs typeface="Times New Roman" panose="02020603050405020304" pitchFamily="18" charset="0"/>
              </a:rPr>
              <a:t>our</a:t>
            </a:r>
            <a:r>
              <a:rPr lang="en-AU" dirty="0">
                <a:latin typeface="Comic Sans MS" panose="030F0902030302020204" pitchFamily="66" charset="0"/>
                <a:ea typeface="Times New Roman" panose="02020603050405020304" pitchFamily="18" charset="0"/>
                <a:cs typeface="Times New Roman" panose="02020603050405020304" pitchFamily="18" charset="0"/>
              </a:rPr>
              <a:t> Father and the Lord Jesus Christ: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dirty="0">
                <a:latin typeface="Comic Sans MS" panose="030F0902030302020204" pitchFamily="66" charset="0"/>
                <a:ea typeface="Times New Roman" panose="02020603050405020304" pitchFamily="18" charset="0"/>
                <a:cs typeface="Times New Roman" panose="02020603050405020304" pitchFamily="18" charset="0"/>
              </a:rPr>
              <a:t>Grace to you and peace from God our Father and the Lord Jesus Christ.</a:t>
            </a:r>
            <a:endParaRPr lang="en-AU" dirty="0">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FB4A53E3-BA27-A049-A19D-F97B69A1DFA2}"/>
              </a:ext>
            </a:extLst>
          </p:cNvPr>
          <p:cNvSpPr txBox="1"/>
          <p:nvPr/>
        </p:nvSpPr>
        <p:spPr>
          <a:xfrm>
            <a:off x="2669241" y="6723"/>
            <a:ext cx="6461536"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A vigorous growing   FAITH    &amp;    LOVE</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uiExpand="1" build="p"/>
      <p:bldP spid="35"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0"/>
            <a:ext cx="269979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Success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35496" y="337220"/>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relationship, such that the Lord God Almighty (The Judge of the world) known as “Father”</a:t>
            </a:r>
          </a:p>
        </p:txBody>
      </p:sp>
      <p:sp>
        <p:nvSpPr>
          <p:cNvPr id="35" name="Rectangle 34">
            <a:extLst>
              <a:ext uri="{FF2B5EF4-FFF2-40B4-BE49-F238E27FC236}">
                <a16:creationId xmlns:a16="http://schemas.microsoft.com/office/drawing/2014/main" id="{A7382B3A-3E88-B144-8478-192358E3B78E}"/>
              </a:ext>
            </a:extLst>
          </p:cNvPr>
          <p:cNvSpPr/>
          <p:nvPr/>
        </p:nvSpPr>
        <p:spPr>
          <a:xfrm>
            <a:off x="1043609" y="706552"/>
            <a:ext cx="7704855" cy="1477328"/>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We ought always to give thanks to God for you, brothers, as is right, because your </a:t>
            </a:r>
            <a:r>
              <a:rPr lang="en-AU" u="sng" dirty="0">
                <a:latin typeface="Comic Sans MS" panose="030F0902030302020204" pitchFamily="66" charset="0"/>
                <a:ea typeface="Times New Roman" panose="02020603050405020304" pitchFamily="18" charset="0"/>
                <a:cs typeface="Times New Roman" panose="02020603050405020304" pitchFamily="18" charset="0"/>
              </a:rPr>
              <a:t>faith</a:t>
            </a:r>
            <a:r>
              <a:rPr lang="en-AU" dirty="0">
                <a:latin typeface="Comic Sans MS" panose="030F0902030302020204" pitchFamily="66" charset="0"/>
                <a:ea typeface="Times New Roman" panose="02020603050405020304" pitchFamily="18" charset="0"/>
                <a:cs typeface="Times New Roman" panose="02020603050405020304" pitchFamily="18" charset="0"/>
              </a:rPr>
              <a:t> is </a:t>
            </a:r>
            <a:r>
              <a:rPr lang="en-AU" u="sng" dirty="0">
                <a:latin typeface="Comic Sans MS" panose="030F0902030302020204" pitchFamily="66" charset="0"/>
                <a:ea typeface="Times New Roman" panose="02020603050405020304" pitchFamily="18" charset="0"/>
                <a:cs typeface="Times New Roman" panose="02020603050405020304" pitchFamily="18" charset="0"/>
              </a:rPr>
              <a:t>growing abundantly</a:t>
            </a:r>
            <a:r>
              <a:rPr lang="en-AU" dirty="0">
                <a:latin typeface="Comic Sans MS" panose="030F0902030302020204" pitchFamily="66" charset="0"/>
                <a:ea typeface="Times New Roman" panose="02020603050405020304" pitchFamily="18" charset="0"/>
                <a:cs typeface="Times New Roman" panose="02020603050405020304" pitchFamily="18" charset="0"/>
              </a:rPr>
              <a:t>, and the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love</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dirty="0">
                <a:latin typeface="Comic Sans MS" panose="030F0902030302020204" pitchFamily="66" charset="0"/>
                <a:ea typeface="Times New Roman" panose="02020603050405020304" pitchFamily="18" charset="0"/>
                <a:cs typeface="Times New Roman" panose="02020603050405020304" pitchFamily="18" charset="0"/>
              </a:rPr>
              <a:t>of every one of you</a:t>
            </a:r>
            <a:r>
              <a:rPr lang="en-AU" dirty="0">
                <a:latin typeface="Comic Sans MS" panose="030F0902030302020204" pitchFamily="66" charset="0"/>
                <a:ea typeface="Times New Roman" panose="02020603050405020304" pitchFamily="18" charset="0"/>
                <a:cs typeface="Times New Roman" panose="02020603050405020304" pitchFamily="18" charset="0"/>
              </a:rPr>
              <a:t> for one another is </a:t>
            </a:r>
            <a:r>
              <a:rPr lang="en-AU" u="sng" dirty="0">
                <a:latin typeface="Comic Sans MS" panose="030F0902030302020204" pitchFamily="66" charset="0"/>
                <a:ea typeface="Times New Roman" panose="02020603050405020304" pitchFamily="18" charset="0"/>
                <a:cs typeface="Times New Roman" panose="02020603050405020304" pitchFamily="18" charset="0"/>
              </a:rPr>
              <a:t>increasing</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 4 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we ourselves boast about you in the churches of God for your </a:t>
            </a:r>
            <a:r>
              <a:rPr lang="en-AU" u="sng" dirty="0">
                <a:latin typeface="Comic Sans MS" panose="030F0902030302020204" pitchFamily="66" charset="0"/>
                <a:ea typeface="Times New Roman" panose="02020603050405020304" pitchFamily="18" charset="0"/>
                <a:cs typeface="Times New Roman" panose="02020603050405020304" pitchFamily="18" charset="0"/>
              </a:rPr>
              <a:t>steadfastness</a:t>
            </a:r>
            <a:r>
              <a:rPr lang="en-AU" dirty="0">
                <a:latin typeface="Comic Sans MS" panose="030F0902030302020204" pitchFamily="66" charset="0"/>
                <a:ea typeface="Times New Roman" panose="02020603050405020304" pitchFamily="18" charset="0"/>
                <a:cs typeface="Times New Roman" panose="02020603050405020304" pitchFamily="18" charset="0"/>
              </a:rPr>
              <a:t> and </a:t>
            </a:r>
            <a:r>
              <a:rPr lang="en-AU" u="sng" dirty="0">
                <a:latin typeface="Comic Sans MS" panose="030F0902030302020204" pitchFamily="66" charset="0"/>
                <a:ea typeface="Times New Roman" panose="02020603050405020304" pitchFamily="18" charset="0"/>
                <a:cs typeface="Times New Roman" panose="02020603050405020304" pitchFamily="18" charset="0"/>
              </a:rPr>
              <a:t>faith</a:t>
            </a:r>
            <a:r>
              <a:rPr lang="en-AU" dirty="0">
                <a:latin typeface="Comic Sans MS" panose="030F0902030302020204" pitchFamily="66" charset="0"/>
                <a:ea typeface="Times New Roman" panose="02020603050405020304" pitchFamily="18" charset="0"/>
                <a:cs typeface="Times New Roman" panose="02020603050405020304" pitchFamily="18" charset="0"/>
              </a:rPr>
              <a:t> in all your persecutions and in the afflictions that you are enduring.</a:t>
            </a:r>
            <a:r>
              <a:rPr lang="en-AU" dirty="0"/>
              <a:t>  </a:t>
            </a:r>
            <a:endParaRPr lang="en-AU" dirty="0">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FB4A53E3-BA27-A049-A19D-F97B69A1DFA2}"/>
              </a:ext>
            </a:extLst>
          </p:cNvPr>
          <p:cNvSpPr txBox="1"/>
          <p:nvPr/>
        </p:nvSpPr>
        <p:spPr>
          <a:xfrm>
            <a:off x="2669241" y="6723"/>
            <a:ext cx="6461536"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A vigorous growing   FAITH    &amp;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D30E84D-4E18-494E-ABEF-45426E81A8F7}"/>
              </a:ext>
            </a:extLst>
          </p:cNvPr>
          <p:cNvSpPr txBox="1"/>
          <p:nvPr/>
        </p:nvSpPr>
        <p:spPr>
          <a:xfrm>
            <a:off x="8602" y="2199638"/>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Commended for having a Steadfast Faith that isn’t lessened by persecutions and suffering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faith based on “believing for something”, but based on the Love we have for our Lord</a:t>
            </a:r>
          </a:p>
        </p:txBody>
      </p:sp>
      <p:sp>
        <p:nvSpPr>
          <p:cNvPr id="7" name="TextBox 6">
            <a:extLst>
              <a:ext uri="{FF2B5EF4-FFF2-40B4-BE49-F238E27FC236}">
                <a16:creationId xmlns:a16="http://schemas.microsoft.com/office/drawing/2014/main" id="{AED6952E-6A43-2A41-B300-FD8AD25C87F2}"/>
              </a:ext>
            </a:extLst>
          </p:cNvPr>
          <p:cNvSpPr txBox="1"/>
          <p:nvPr/>
        </p:nvSpPr>
        <p:spPr>
          <a:xfrm>
            <a:off x="-2196" y="3476911"/>
            <a:ext cx="792087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Persecutions &amp; Sufferings are evidence that we truly are Disciples of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92D5D06-FE4C-AA41-AD3F-58D1A5FDD6CE}"/>
              </a:ext>
            </a:extLst>
          </p:cNvPr>
          <p:cNvSpPr/>
          <p:nvPr/>
        </p:nvSpPr>
        <p:spPr>
          <a:xfrm>
            <a:off x="478235" y="2839827"/>
            <a:ext cx="8254026"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latin typeface="Comic Sans MS" panose="030F0902030302020204" pitchFamily="66" charset="0"/>
                <a:ea typeface="Times New Roman" panose="02020603050405020304" pitchFamily="18" charset="0"/>
                <a:cs typeface="Times New Roman" panose="02020603050405020304" pitchFamily="18" charset="0"/>
              </a:rPr>
              <a:t>This is evidence of the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righteous</a:t>
            </a:r>
            <a:r>
              <a:rPr lang="en-AU" dirty="0">
                <a:latin typeface="Comic Sans MS" panose="030F0902030302020204" pitchFamily="66" charset="0"/>
                <a:ea typeface="Times New Roman" panose="02020603050405020304" pitchFamily="18" charset="0"/>
                <a:cs typeface="Times New Roman" panose="02020603050405020304" pitchFamily="18" charset="0"/>
              </a:rPr>
              <a:t> judgment of God, that you may be considered </a:t>
            </a:r>
            <a:r>
              <a:rPr lang="en-AU" u="sng" dirty="0">
                <a:latin typeface="Comic Sans MS" panose="030F0902030302020204" pitchFamily="66" charset="0"/>
                <a:ea typeface="Times New Roman" panose="02020603050405020304" pitchFamily="18" charset="0"/>
                <a:cs typeface="Times New Roman" panose="02020603050405020304" pitchFamily="18" charset="0"/>
              </a:rPr>
              <a:t>worthy</a:t>
            </a:r>
            <a:r>
              <a:rPr lang="en-AU" dirty="0">
                <a:latin typeface="Comic Sans MS" panose="030F0902030302020204" pitchFamily="66" charset="0"/>
                <a:ea typeface="Times New Roman" panose="02020603050405020304" pitchFamily="18" charset="0"/>
                <a:cs typeface="Times New Roman" panose="02020603050405020304" pitchFamily="18" charset="0"/>
              </a:rPr>
              <a:t> of the kingdom of God, for which you are also suffering</a:t>
            </a:r>
            <a:r>
              <a:rPr lang="en-AU" dirty="0"/>
              <a:t> </a:t>
            </a:r>
            <a:endParaRPr lang="en-AU" dirty="0">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06ACC9EF-63B7-B643-B9D5-D77C53F8E458}"/>
              </a:ext>
            </a:extLst>
          </p:cNvPr>
          <p:cNvSpPr txBox="1"/>
          <p:nvPr/>
        </p:nvSpPr>
        <p:spPr>
          <a:xfrm>
            <a:off x="8602" y="3779667"/>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Christian, persecutions &amp; sufferings are a normal and expected part of life.</a:t>
            </a:r>
          </a:p>
        </p:txBody>
      </p:sp>
      <p:sp>
        <p:nvSpPr>
          <p:cNvPr id="10" name="Rectangle 9">
            <a:extLst>
              <a:ext uri="{FF2B5EF4-FFF2-40B4-BE49-F238E27FC236}">
                <a16:creationId xmlns:a16="http://schemas.microsoft.com/office/drawing/2014/main" id="{1A885E8F-BB0B-B242-9DE2-EF67957C55B4}"/>
              </a:ext>
            </a:extLst>
          </p:cNvPr>
          <p:cNvSpPr/>
          <p:nvPr/>
        </p:nvSpPr>
        <p:spPr>
          <a:xfrm>
            <a:off x="107504" y="4117100"/>
            <a:ext cx="8754323" cy="1477328"/>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1 Peter 4: (ESV)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Beloved, do not be surprised at the fiery trial when it comes upon you to test you, </a:t>
            </a:r>
            <a:r>
              <a:rPr lang="en-AU" u="sng" dirty="0">
                <a:latin typeface="Comic Sans MS" panose="030F0902030302020204" pitchFamily="66" charset="0"/>
                <a:ea typeface="Times New Roman" panose="02020603050405020304" pitchFamily="18" charset="0"/>
                <a:cs typeface="Times New Roman" panose="02020603050405020304" pitchFamily="18" charset="0"/>
              </a:rPr>
              <a:t>as though something strange were happening to you</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But rejoice insofar as you share Christ’s sufferings, that you may also rejoice and be glad when his glory is revealed.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If you are insulted for the name of Christ, you are blessed, because the Spirit of glory and of God rests upon you.</a:t>
            </a:r>
            <a:r>
              <a:rPr lang="en-AU" dirty="0"/>
              <a:t>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600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0"/>
            <a:ext cx="269979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Success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35496" y="337220"/>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relationship, such that the Lord God Almighty (The Judge of the world) known as “Father”</a:t>
            </a:r>
          </a:p>
        </p:txBody>
      </p:sp>
      <p:sp>
        <p:nvSpPr>
          <p:cNvPr id="5" name="TextBox 4">
            <a:extLst>
              <a:ext uri="{FF2B5EF4-FFF2-40B4-BE49-F238E27FC236}">
                <a16:creationId xmlns:a16="http://schemas.microsoft.com/office/drawing/2014/main" id="{FB4A53E3-BA27-A049-A19D-F97B69A1DFA2}"/>
              </a:ext>
            </a:extLst>
          </p:cNvPr>
          <p:cNvSpPr txBox="1"/>
          <p:nvPr/>
        </p:nvSpPr>
        <p:spPr>
          <a:xfrm>
            <a:off x="2669241" y="6723"/>
            <a:ext cx="6461536"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A vigorous growing   FAITH    &amp;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D30E84D-4E18-494E-ABEF-45426E81A8F7}"/>
              </a:ext>
            </a:extLst>
          </p:cNvPr>
          <p:cNvSpPr txBox="1"/>
          <p:nvPr/>
        </p:nvSpPr>
        <p:spPr>
          <a:xfrm>
            <a:off x="29362" y="623465"/>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Commended for having a Steadfast Faith that isn’t lessened by persecutions and suffering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faith based on “believing for something”, but based on the Love we have for our Lord</a:t>
            </a:r>
          </a:p>
        </p:txBody>
      </p:sp>
      <p:sp>
        <p:nvSpPr>
          <p:cNvPr id="7" name="TextBox 6">
            <a:extLst>
              <a:ext uri="{FF2B5EF4-FFF2-40B4-BE49-F238E27FC236}">
                <a16:creationId xmlns:a16="http://schemas.microsoft.com/office/drawing/2014/main" id="{AED6952E-6A43-2A41-B300-FD8AD25C87F2}"/>
              </a:ext>
            </a:extLst>
          </p:cNvPr>
          <p:cNvSpPr txBox="1"/>
          <p:nvPr/>
        </p:nvSpPr>
        <p:spPr>
          <a:xfrm>
            <a:off x="0" y="1155931"/>
            <a:ext cx="792087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Persecutions &amp; Sufferings are evidence that we truly are Disciples of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ACC9EF-63B7-B643-B9D5-D77C53F8E458}"/>
              </a:ext>
            </a:extLst>
          </p:cNvPr>
          <p:cNvSpPr txBox="1"/>
          <p:nvPr/>
        </p:nvSpPr>
        <p:spPr>
          <a:xfrm>
            <a:off x="-8728" y="1413234"/>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Christian, persecutions &amp; sufferings are a normal and expected part of life.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a privilege to suffer for Christ</a:t>
            </a:r>
          </a:p>
        </p:txBody>
      </p:sp>
      <p:sp>
        <p:nvSpPr>
          <p:cNvPr id="10" name="Rectangle 9">
            <a:extLst>
              <a:ext uri="{FF2B5EF4-FFF2-40B4-BE49-F238E27FC236}">
                <a16:creationId xmlns:a16="http://schemas.microsoft.com/office/drawing/2014/main" id="{1A885E8F-BB0B-B242-9DE2-EF67957C55B4}"/>
              </a:ext>
            </a:extLst>
          </p:cNvPr>
          <p:cNvSpPr/>
          <p:nvPr/>
        </p:nvSpPr>
        <p:spPr>
          <a:xfrm>
            <a:off x="221952" y="2033125"/>
            <a:ext cx="8754323" cy="1754326"/>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Matthew 5:10–12 (ESV) </a:t>
            </a:r>
            <a:endParaRPr lang="en-AU" dirty="0">
              <a:latin typeface="Times New Roman" panose="02020603050405020304" pitchFamily="18" charset="0"/>
              <a:ea typeface="Times New Roman" panose="02020603050405020304" pitchFamily="18" charset="0"/>
            </a:endParaRPr>
          </a:p>
          <a:p>
            <a:pPr indent="152400"/>
            <a:r>
              <a:rPr lang="en-AU" b="1" baseline="30000" dirty="0">
                <a:latin typeface="Comic Sans MS" panose="030F0902030302020204" pitchFamily="66" charset="0"/>
                <a:ea typeface="Times New Roman" panose="02020603050405020304" pitchFamily="18" charset="0"/>
              </a:rPr>
              <a:t>10 </a:t>
            </a:r>
            <a:r>
              <a:rPr lang="en-AU" dirty="0">
                <a:solidFill>
                  <a:srgbClr val="FF0000"/>
                </a:solidFill>
                <a:latin typeface="Comic Sans MS" panose="030F0902030302020204" pitchFamily="66" charset="0"/>
                <a:ea typeface="Times New Roman" panose="02020603050405020304" pitchFamily="18" charset="0"/>
              </a:rPr>
              <a:t>“Blessed are those who are persecuted for righteousness’ sake, for theirs is the kingdom of heaven.</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“Blessed are you when others revile you and persecute you and utter all kinds of evil against you falsely on my account.</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Rejoice and be glad, for your reward is great in heaven, for so they persecuted the prophets who were before you.</a:t>
            </a:r>
            <a:r>
              <a:rPr lang="en-AU" dirty="0"/>
              <a:t> </a:t>
            </a:r>
            <a:endParaRPr lang="en-AU" dirty="0">
              <a:latin typeface="Times New Roman" panose="02020603050405020304" pitchFamily="18" charset="0"/>
              <a:ea typeface="Times New Roman" panose="02020603050405020304" pitchFamily="18" charset="0"/>
            </a:endParaRPr>
          </a:p>
        </p:txBody>
      </p:sp>
      <p:sp>
        <p:nvSpPr>
          <p:cNvPr id="11" name="Rectangle 10">
            <a:extLst>
              <a:ext uri="{FF2B5EF4-FFF2-40B4-BE49-F238E27FC236}">
                <a16:creationId xmlns:a16="http://schemas.microsoft.com/office/drawing/2014/main" id="{254BC840-1067-0C4E-82A2-68810FF5CC62}"/>
              </a:ext>
            </a:extLst>
          </p:cNvPr>
          <p:cNvSpPr/>
          <p:nvPr/>
        </p:nvSpPr>
        <p:spPr>
          <a:xfrm>
            <a:off x="221951" y="3865612"/>
            <a:ext cx="8754323" cy="923330"/>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Philippians 1:29 (ESV)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29 </a:t>
            </a:r>
            <a:r>
              <a:rPr lang="en-AU" dirty="0">
                <a:latin typeface="Comic Sans MS" panose="030F0902030302020204" pitchFamily="66" charset="0"/>
                <a:ea typeface="Times New Roman" panose="02020603050405020304" pitchFamily="18" charset="0"/>
                <a:cs typeface="Times New Roman" panose="02020603050405020304" pitchFamily="18" charset="0"/>
              </a:rPr>
              <a:t>For it has been granted to you that for the sake of Christ you should not only believe in him </a:t>
            </a:r>
            <a:r>
              <a:rPr lang="en-AU" u="sng" dirty="0">
                <a:latin typeface="Comic Sans MS" panose="030F0902030302020204" pitchFamily="66" charset="0"/>
                <a:ea typeface="Times New Roman" panose="02020603050405020304" pitchFamily="18" charset="0"/>
                <a:cs typeface="Times New Roman" panose="02020603050405020304" pitchFamily="18" charset="0"/>
              </a:rPr>
              <a:t>but also suffer</a:t>
            </a:r>
            <a:r>
              <a:rPr lang="en-AU" dirty="0">
                <a:latin typeface="Comic Sans MS" panose="030F0902030302020204" pitchFamily="66" charset="0"/>
                <a:ea typeface="Times New Roman" panose="02020603050405020304" pitchFamily="18" charset="0"/>
                <a:cs typeface="Times New Roman" panose="02020603050405020304" pitchFamily="18" charset="0"/>
              </a:rPr>
              <a:t> for his sake,</a:t>
            </a:r>
            <a:r>
              <a:rPr lang="en-AU" dirty="0"/>
              <a:t> </a:t>
            </a:r>
            <a:endParaRPr lang="en-AU" dirty="0">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5ADA6958-0E2E-C443-9648-69A74B7B223A}"/>
              </a:ext>
            </a:extLst>
          </p:cNvPr>
          <p:cNvSpPr txBox="1"/>
          <p:nvPr/>
        </p:nvSpPr>
        <p:spPr>
          <a:xfrm>
            <a:off x="3491703" y="1659455"/>
            <a:ext cx="5716325"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God’s righteous judgment:  Worthy to suffer for Jesus</a:t>
            </a:r>
          </a:p>
        </p:txBody>
      </p:sp>
    </p:spTree>
    <p:extLst>
      <p:ext uri="{BB962C8B-B14F-4D97-AF65-F5344CB8AC3E}">
        <p14:creationId xmlns:p14="http://schemas.microsoft.com/office/powerpoint/2010/main" val="225215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A7382B3A-3E88-B144-8478-192358E3B78E}"/>
              </a:ext>
            </a:extLst>
          </p:cNvPr>
          <p:cNvSpPr/>
          <p:nvPr/>
        </p:nvSpPr>
        <p:spPr>
          <a:xfrm>
            <a:off x="60363" y="0"/>
            <a:ext cx="9023273" cy="4093428"/>
          </a:xfrm>
          <a:prstGeom prst="rect">
            <a:avLst/>
          </a:prstGeom>
          <a:solidFill>
            <a:schemeClr val="bg1"/>
          </a:solidFill>
        </p:spPr>
        <p:txBody>
          <a:bodyPr wrap="square">
            <a:spAutoFit/>
          </a:bodyPr>
          <a:lstStyle/>
          <a:p>
            <a:r>
              <a:rPr lang="en-AU" sz="2000" dirty="0">
                <a:latin typeface="Comic Sans MS" panose="030F0902030302020204" pitchFamily="66" charset="0"/>
                <a:ea typeface="Times New Roman" panose="02020603050405020304" pitchFamily="18" charset="0"/>
              </a:rPr>
              <a:t>John 15: (ESV) </a:t>
            </a:r>
            <a:endParaRPr lang="en-AU" sz="2000" dirty="0">
              <a:latin typeface="Times New Roman" panose="02020603050405020304" pitchFamily="18" charset="0"/>
              <a:ea typeface="Times New Roman" panose="02020603050405020304" pitchFamily="18" charset="0"/>
            </a:endParaRPr>
          </a:p>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the world hates you, know that it has hated me before it hated you.</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you were of the world, the world would love you as its own;  but because you are </a:t>
            </a:r>
            <a:r>
              <a:rPr lang="en-AU" sz="2000" b="1"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not</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of the world, but I chose you </a:t>
            </a:r>
            <a:r>
              <a:rPr lang="en-AU" sz="2000" b="1"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out</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of the world, therefore the world hates you.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Remember the word that I said to you:  ‘A servant is not greater than his master.’  If they persecuted me, they will also persecute you.  If they kept my word, they will also keep yours.</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all these things they will do to you on account of my name, because they do not know him who sent me.</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I had not come and spoken to them, they would not have been guilty of sin, but now they have no excuse for their sin.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Whoever hates me hates my Father also.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I had not done among them the works that no one else did, they would not be guilty of sin, but now they have seen and hated both me and my Father.</a:t>
            </a:r>
            <a:r>
              <a:rPr lang="en-AU" sz="2000" dirty="0"/>
              <a:t> </a:t>
            </a:r>
            <a:endParaRPr lang="en-A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246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0"/>
            <a:ext cx="269979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Success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35496" y="337220"/>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relationship, such that the Lord God Almighty (The Judge of the world) known as “Father”</a:t>
            </a:r>
          </a:p>
        </p:txBody>
      </p:sp>
      <p:sp>
        <p:nvSpPr>
          <p:cNvPr id="5" name="TextBox 4">
            <a:extLst>
              <a:ext uri="{FF2B5EF4-FFF2-40B4-BE49-F238E27FC236}">
                <a16:creationId xmlns:a16="http://schemas.microsoft.com/office/drawing/2014/main" id="{FB4A53E3-BA27-A049-A19D-F97B69A1DFA2}"/>
              </a:ext>
            </a:extLst>
          </p:cNvPr>
          <p:cNvSpPr txBox="1"/>
          <p:nvPr/>
        </p:nvSpPr>
        <p:spPr>
          <a:xfrm>
            <a:off x="2669241" y="6723"/>
            <a:ext cx="6461536"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A vigorous growing   FAITH    &amp;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D30E84D-4E18-494E-ABEF-45426E81A8F7}"/>
              </a:ext>
            </a:extLst>
          </p:cNvPr>
          <p:cNvSpPr txBox="1"/>
          <p:nvPr/>
        </p:nvSpPr>
        <p:spPr>
          <a:xfrm>
            <a:off x="29362" y="623465"/>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Commended for having a Steadfast Faith that isn’t lessened by persecutions and suffering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faith based on “believing for something”, but based on the Love we have for our Lord</a:t>
            </a:r>
          </a:p>
        </p:txBody>
      </p:sp>
      <p:sp>
        <p:nvSpPr>
          <p:cNvPr id="7" name="TextBox 6">
            <a:extLst>
              <a:ext uri="{FF2B5EF4-FFF2-40B4-BE49-F238E27FC236}">
                <a16:creationId xmlns:a16="http://schemas.microsoft.com/office/drawing/2014/main" id="{AED6952E-6A43-2A41-B300-FD8AD25C87F2}"/>
              </a:ext>
            </a:extLst>
          </p:cNvPr>
          <p:cNvSpPr txBox="1"/>
          <p:nvPr/>
        </p:nvSpPr>
        <p:spPr>
          <a:xfrm>
            <a:off x="0" y="1155931"/>
            <a:ext cx="792087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Persecutions &amp; Sufferings are evidence that we truly are Disciples of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ACC9EF-63B7-B643-B9D5-D77C53F8E458}"/>
              </a:ext>
            </a:extLst>
          </p:cNvPr>
          <p:cNvSpPr txBox="1"/>
          <p:nvPr/>
        </p:nvSpPr>
        <p:spPr>
          <a:xfrm>
            <a:off x="-8728" y="1413234"/>
            <a:ext cx="9139505"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Christian, persecutions &amp; sufferings are a normal and expected part of life.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a privilege to suffer for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baptised into Jesus’s death is to be baptised into His present suffering &amp; into future glory</a:t>
            </a:r>
          </a:p>
        </p:txBody>
      </p:sp>
      <p:sp>
        <p:nvSpPr>
          <p:cNvPr id="12" name="TextBox 11">
            <a:extLst>
              <a:ext uri="{FF2B5EF4-FFF2-40B4-BE49-F238E27FC236}">
                <a16:creationId xmlns:a16="http://schemas.microsoft.com/office/drawing/2014/main" id="{5ADA6958-0E2E-C443-9648-69A74B7B223A}"/>
              </a:ext>
            </a:extLst>
          </p:cNvPr>
          <p:cNvSpPr txBox="1"/>
          <p:nvPr/>
        </p:nvSpPr>
        <p:spPr>
          <a:xfrm>
            <a:off x="3491703" y="1659455"/>
            <a:ext cx="5716325"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God’s righteous judgment:  Worthy to suffer for Jesus</a:t>
            </a:r>
          </a:p>
        </p:txBody>
      </p:sp>
      <p:sp>
        <p:nvSpPr>
          <p:cNvPr id="14" name="Rectangle 13">
            <a:extLst>
              <a:ext uri="{FF2B5EF4-FFF2-40B4-BE49-F238E27FC236}">
                <a16:creationId xmlns:a16="http://schemas.microsoft.com/office/drawing/2014/main" id="{797B348B-6CB3-0E47-B661-E78670CCF34F}"/>
              </a:ext>
            </a:extLst>
          </p:cNvPr>
          <p:cNvSpPr/>
          <p:nvPr/>
        </p:nvSpPr>
        <p:spPr>
          <a:xfrm>
            <a:off x="434011" y="2289644"/>
            <a:ext cx="8254026"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latin typeface="Comic Sans MS" panose="030F0902030302020204" pitchFamily="66" charset="0"/>
                <a:ea typeface="Times New Roman" panose="02020603050405020304" pitchFamily="18" charset="0"/>
                <a:cs typeface="Times New Roman" panose="02020603050405020304" pitchFamily="18" charset="0"/>
              </a:rPr>
              <a:t>This is evidence of the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righteous</a:t>
            </a:r>
            <a:r>
              <a:rPr lang="en-AU" dirty="0">
                <a:latin typeface="Comic Sans MS" panose="030F0902030302020204" pitchFamily="66" charset="0"/>
                <a:ea typeface="Times New Roman" panose="02020603050405020304" pitchFamily="18" charset="0"/>
                <a:cs typeface="Times New Roman" panose="02020603050405020304" pitchFamily="18" charset="0"/>
              </a:rPr>
              <a:t> judgment of God, that you may be considered </a:t>
            </a:r>
            <a:r>
              <a:rPr lang="en-AU" u="sng" dirty="0">
                <a:latin typeface="Comic Sans MS" panose="030F0902030302020204" pitchFamily="66" charset="0"/>
                <a:ea typeface="Times New Roman" panose="02020603050405020304" pitchFamily="18" charset="0"/>
                <a:cs typeface="Times New Roman" panose="02020603050405020304" pitchFamily="18" charset="0"/>
              </a:rPr>
              <a:t>worthy</a:t>
            </a:r>
            <a:r>
              <a:rPr lang="en-AU" dirty="0">
                <a:latin typeface="Comic Sans MS" panose="030F0902030302020204" pitchFamily="66" charset="0"/>
                <a:ea typeface="Times New Roman" panose="02020603050405020304" pitchFamily="18" charset="0"/>
                <a:cs typeface="Times New Roman" panose="02020603050405020304" pitchFamily="18" charset="0"/>
              </a:rPr>
              <a:t> of the kingdom of God, for which you are also suffering</a:t>
            </a:r>
            <a:r>
              <a:rPr lang="en-AU" dirty="0"/>
              <a:t> </a:t>
            </a:r>
            <a:endParaRPr lang="en-AU"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189CA441-7FCA-6E40-AF57-037B21AE7A99}"/>
              </a:ext>
            </a:extLst>
          </p:cNvPr>
          <p:cNvSpPr txBox="1"/>
          <p:nvPr/>
        </p:nvSpPr>
        <p:spPr>
          <a:xfrm>
            <a:off x="4719" y="2946199"/>
            <a:ext cx="913950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don’t </a:t>
            </a:r>
            <a:r>
              <a:rPr lang="en-AU" u="sng" dirty="0">
                <a:solidFill>
                  <a:schemeClr val="bg1"/>
                </a:solidFill>
                <a:latin typeface="Times New Roman" panose="02020603050405020304" pitchFamily="18" charset="0"/>
                <a:cs typeface="Times New Roman" panose="02020603050405020304" pitchFamily="18" charset="0"/>
              </a:rPr>
              <a:t>earn</a:t>
            </a:r>
            <a:r>
              <a:rPr lang="en-AU" dirty="0">
                <a:solidFill>
                  <a:schemeClr val="bg1"/>
                </a:solidFill>
                <a:latin typeface="Times New Roman" panose="02020603050405020304" pitchFamily="18" charset="0"/>
                <a:cs typeface="Times New Roman" panose="02020603050405020304" pitchFamily="18" charset="0"/>
              </a:rPr>
              <a:t> our worthiness by suffering.  We </a:t>
            </a:r>
            <a:r>
              <a:rPr lang="en-AU" b="1" dirty="0">
                <a:solidFill>
                  <a:schemeClr val="bg1"/>
                </a:solidFill>
                <a:latin typeface="Times New Roman" panose="02020603050405020304" pitchFamily="18" charset="0"/>
                <a:cs typeface="Times New Roman" panose="02020603050405020304" pitchFamily="18" charset="0"/>
              </a:rPr>
              <a:t>prove</a:t>
            </a:r>
            <a:r>
              <a:rPr lang="en-AU" dirty="0">
                <a:solidFill>
                  <a:schemeClr val="bg1"/>
                </a:solidFill>
                <a:latin typeface="Times New Roman" panose="02020603050405020304" pitchFamily="18" charset="0"/>
                <a:cs typeface="Times New Roman" panose="02020603050405020304" pitchFamily="18" charset="0"/>
              </a:rPr>
              <a:t> our worthiness in faithful suffering.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persecuted, we don’t retaliate or fight our oppressor – we remain steadfast in faith</a:t>
            </a:r>
          </a:p>
        </p:txBody>
      </p:sp>
      <p:sp>
        <p:nvSpPr>
          <p:cNvPr id="17" name="TextBox 16">
            <a:extLst>
              <a:ext uri="{FF2B5EF4-FFF2-40B4-BE49-F238E27FC236}">
                <a16:creationId xmlns:a16="http://schemas.microsoft.com/office/drawing/2014/main" id="{F409187C-A2F3-EE4D-943E-C9F267668644}"/>
              </a:ext>
            </a:extLst>
          </p:cNvPr>
          <p:cNvSpPr txBox="1"/>
          <p:nvPr/>
        </p:nvSpPr>
        <p:spPr>
          <a:xfrm>
            <a:off x="8915" y="3494979"/>
            <a:ext cx="9130366"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When Christians are persecuted, in the Power of the Holy Spirit, we go on doing good works</a:t>
            </a:r>
          </a:p>
        </p:txBody>
      </p:sp>
      <p:sp>
        <p:nvSpPr>
          <p:cNvPr id="18" name="Rectangle 17">
            <a:extLst>
              <a:ext uri="{FF2B5EF4-FFF2-40B4-BE49-F238E27FC236}">
                <a16:creationId xmlns:a16="http://schemas.microsoft.com/office/drawing/2014/main" id="{33695A94-46A5-BE45-8372-0E99F9E4966E}"/>
              </a:ext>
            </a:extLst>
          </p:cNvPr>
          <p:cNvSpPr/>
          <p:nvPr/>
        </p:nvSpPr>
        <p:spPr>
          <a:xfrm>
            <a:off x="539552" y="3853387"/>
            <a:ext cx="8254026" cy="1754326"/>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Romans 12:19–21 (ESV)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dirty="0">
                <a:latin typeface="Comic Sans MS" panose="030F0902030302020204" pitchFamily="66" charset="0"/>
                <a:ea typeface="Times New Roman" panose="02020603050405020304" pitchFamily="18" charset="0"/>
                <a:cs typeface="Times New Roman" panose="02020603050405020304" pitchFamily="18" charset="0"/>
              </a:rPr>
              <a:t>Beloved, never avenge yourselves, but leave it to the wrath of God, for it is written, “Vengeance is mine, I will repay, says the Lord.”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dirty="0">
                <a:latin typeface="Comic Sans MS" panose="030F0902030302020204" pitchFamily="66" charset="0"/>
                <a:ea typeface="Times New Roman" panose="02020603050405020304" pitchFamily="18" charset="0"/>
                <a:cs typeface="Times New Roman" panose="02020603050405020304" pitchFamily="18" charset="0"/>
              </a:rPr>
              <a:t>To the contrary, “if your enemy is hungry, feed him;  if he is thirsty, give him something to drink;  for by so doing you will heap burning coals on his head.”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dirty="0">
                <a:latin typeface="Comic Sans MS" panose="030F0902030302020204" pitchFamily="66" charset="0"/>
                <a:ea typeface="Times New Roman" panose="02020603050405020304" pitchFamily="18" charset="0"/>
                <a:cs typeface="Times New Roman" panose="02020603050405020304" pitchFamily="18" charset="0"/>
              </a:rPr>
              <a:t>Do not be overcome by evil, but overcome evil with good.</a:t>
            </a:r>
            <a:r>
              <a:rPr lang="en-AU" dirty="0"/>
              <a:t>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6786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17" grpId="0"/>
      <p:bldP spid="18"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143356</TotalTime>
  <Words>2277</Words>
  <Application>Microsoft Macintosh PowerPoint</Application>
  <PresentationFormat>On-screen Show (16:10)</PresentationFormat>
  <Paragraphs>126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2351</cp:revision>
  <cp:lastPrinted>2022-02-18T23:21:15Z</cp:lastPrinted>
  <dcterms:created xsi:type="dcterms:W3CDTF">2016-11-04T06:28:01Z</dcterms:created>
  <dcterms:modified xsi:type="dcterms:W3CDTF">2022-02-18T23:24:09Z</dcterms:modified>
</cp:coreProperties>
</file>